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1pPr>
    <a:lvl2pPr marL="40639" marR="40639" indent="34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2pPr>
    <a:lvl3pPr marL="40639" marR="40639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3pPr>
    <a:lvl4pPr marL="40639" marR="40639" indent="1028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4pPr>
    <a:lvl5pPr marL="40639" marR="40639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5pPr>
    <a:lvl6pPr marL="40639" marR="40639" indent="1714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6pPr>
    <a:lvl7pPr marL="40639" marR="40639" indent="2057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7pPr>
    <a:lvl8pPr marL="40639" marR="40639" indent="2400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8pPr>
    <a:lvl9pPr marL="40639" marR="40639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" name="Shape 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usc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ody Level One…"/>
          <p:cNvSpPr txBox="1"/>
          <p:nvPr>
            <p:ph type="body" idx="1"/>
          </p:nvPr>
        </p:nvSpPr>
        <p:spPr>
          <a:xfrm>
            <a:off x="685800" y="1503680"/>
            <a:ext cx="7772400" cy="48768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xfrm>
            <a:off x="7359650" y="6248400"/>
            <a:ext cx="292100" cy="29724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473950" y="6245225"/>
            <a:ext cx="292100" cy="29724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58420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40639" marR="40639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40639" marR="40639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40639" marR="40639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40639" marR="40639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40639" marR="40639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40639" marR="40639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40639" marR="40639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40639" marR="40639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24411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259839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7780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rh@unisoft.com" TargetMode="External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" name="UniSoft Corporation…"/>
          <p:cNvSpPr txBox="1"/>
          <p:nvPr>
            <p:ph type="body" sz="half" idx="1"/>
          </p:nvPr>
        </p:nvSpPr>
        <p:spPr>
          <a:xfrm>
            <a:off x="914400" y="4038600"/>
            <a:ext cx="7315200" cy="1818204"/>
          </a:xfrm>
          <a:prstGeom prst="rect">
            <a:avLst/>
          </a:prstGeom>
        </p:spPr>
        <p:txBody>
          <a:bodyPr/>
          <a:lstStyle/>
          <a:p>
            <a:pPr algn="ctr">
              <a:buClr>
                <a:srgbClr val="000000"/>
              </a:buClr>
              <a:buSzTx/>
              <a:buFont typeface="Arial"/>
              <a:buNone/>
            </a:pPr>
            <a:r>
              <a:t>UniSoft Corporation</a:t>
            </a:r>
          </a:p>
          <a:p>
            <a:pPr algn="ctr">
              <a:buClr>
                <a:srgbClr val="434ED6"/>
              </a:buClr>
              <a:buSzTx/>
              <a:buFont typeface="Arial"/>
              <a:buNone/>
              <a:defRPr sz="20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defRPr>
            </a:pPr>
            <a:r>
              <a:t>audrey@unisoft.com, </a:t>
            </a:r>
            <a:r>
              <a:rPr u="sng">
                <a:hlinkClick r:id="rId2" invalidUrl="" action="" tgtFrame="" tooltip="" history="1" highlightClick="0" endSnd="0"/>
              </a:rPr>
              <a:t>grh@unisoft.com</a:t>
            </a:r>
          </a:p>
          <a:p>
            <a:pPr algn="ctr">
              <a:buClr>
                <a:srgbClr val="434ED6"/>
              </a:buClr>
              <a:buSzTx/>
              <a:buFont typeface="Arial"/>
              <a:buNone/>
              <a:defRPr sz="20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defRPr>
            </a:pPr>
            <a:r>
              <a:t>November 14, 2022</a:t>
            </a:r>
          </a:p>
        </p:txBody>
      </p:sp>
      <p:sp>
        <p:nvSpPr>
          <p:cNvPr id="33" name="www.unisoft.com"/>
          <p:cNvSpPr txBox="1"/>
          <p:nvPr/>
        </p:nvSpPr>
        <p:spPr>
          <a:xfrm>
            <a:off x="406400" y="6216612"/>
            <a:ext cx="1869999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000000"/>
              </a:buClr>
              <a:buFont typeface="Arial"/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www.unisoft.com</a:t>
            </a:r>
          </a:p>
        </p:txBody>
      </p:sp>
      <p:pic>
        <p:nvPicPr>
          <p:cNvPr id="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sp>
        <p:nvSpPr>
          <p:cNvPr id="35" name="Data Casting over…"/>
          <p:cNvSpPr txBox="1"/>
          <p:nvPr/>
        </p:nvSpPr>
        <p:spPr>
          <a:xfrm>
            <a:off x="2060985" y="1806962"/>
            <a:ext cx="5022030" cy="1328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 sz="4300">
                <a:latin typeface="+mn-lt"/>
                <a:ea typeface="+mn-ea"/>
                <a:cs typeface="+mn-cs"/>
                <a:sym typeface="Arial"/>
              </a:defRPr>
            </a:pPr>
            <a:r>
              <a:t>Data Casting over</a:t>
            </a:r>
          </a:p>
          <a:p>
            <a:pPr algn="ctr">
              <a:defRPr b="1" sz="4300">
                <a:latin typeface="+mn-lt"/>
                <a:ea typeface="+mn-ea"/>
                <a:cs typeface="+mn-cs"/>
                <a:sym typeface="Arial"/>
              </a:defRPr>
            </a:pPr>
            <a:r>
              <a:t>ATSC Broadcast</a:t>
            </a:r>
          </a:p>
        </p:txBody>
      </p:sp>
    </p:spTree>
  </p:cSld>
  <p:clrMapOvr>
    <a:masterClrMapping/>
  </p:clrMapOvr>
  <p:transition xmlns:p14="http://schemas.microsoft.com/office/powerpoint/2010/main" spd="med" advClick="0" advTm="4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pic>
        <p:nvPicPr>
          <p:cNvPr id="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8339" y="1166032"/>
            <a:ext cx="5258995" cy="5377008"/>
          </a:xfrm>
          <a:prstGeom prst="rect">
            <a:avLst/>
          </a:prstGeom>
        </p:spPr>
      </p:pic>
      <p:sp>
        <p:nvSpPr>
          <p:cNvPr id="80" name="HDHomeRoom Receiver"/>
          <p:cNvSpPr txBox="1"/>
          <p:nvPr/>
        </p:nvSpPr>
        <p:spPr>
          <a:xfrm>
            <a:off x="2635125" y="283090"/>
            <a:ext cx="4668055" cy="447230"/>
          </a:xfrm>
          <a:prstGeom prst="rect">
            <a:avLst/>
          </a:prstGeom>
          <a:solidFill>
            <a:srgbClr val="0433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HDHomeRoom Receiver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"/>
          <p:cNvSpPr txBox="1"/>
          <p:nvPr>
            <p:ph type="sldNum" sz="quarter" idx="2"/>
          </p:nvPr>
        </p:nvSpPr>
        <p:spPr>
          <a:xfrm>
            <a:off x="7362949" y="6248400"/>
            <a:ext cx="285502" cy="2972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sp>
        <p:nvSpPr>
          <p:cNvPr id="84" name="Classroom Gateway"/>
          <p:cNvSpPr txBox="1"/>
          <p:nvPr/>
        </p:nvSpPr>
        <p:spPr>
          <a:xfrm>
            <a:off x="2933258" y="394850"/>
            <a:ext cx="3277484" cy="447230"/>
          </a:xfrm>
          <a:prstGeom prst="rect">
            <a:avLst/>
          </a:prstGeom>
          <a:solidFill>
            <a:srgbClr val="9421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Classroom Gateway</a:t>
            </a:r>
          </a:p>
        </p:txBody>
      </p:sp>
      <p:pic>
        <p:nvPicPr>
          <p:cNvPr id="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490" y="1262978"/>
            <a:ext cx="4034020" cy="3004222"/>
          </a:xfrm>
          <a:prstGeom prst="rect">
            <a:avLst/>
          </a:prstGeom>
        </p:spPr>
      </p:pic>
      <p:sp>
        <p:nvSpPr>
          <p:cNvPr id="86" name="Ubuntu installed on an Intel NUC PC.…"/>
          <p:cNvSpPr txBox="1"/>
          <p:nvPr/>
        </p:nvSpPr>
        <p:spPr>
          <a:xfrm>
            <a:off x="466695" y="4793957"/>
            <a:ext cx="6605840" cy="1618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69240" indent="-228600">
              <a:lnSpc>
                <a:spcPct val="150000"/>
              </a:lnSpc>
              <a:buSzPct val="100000"/>
              <a:buChar char="•"/>
              <a:defRPr sz="1900">
                <a:latin typeface="+mn-lt"/>
                <a:ea typeface="+mn-ea"/>
                <a:cs typeface="+mn-cs"/>
                <a:sym typeface="Arial"/>
              </a:defRPr>
            </a:pPr>
            <a:r>
              <a:t>Ubuntu installed on an Intel NUC PC.</a:t>
            </a:r>
          </a:p>
          <a:p>
            <a:pPr marL="269240" indent="-228600">
              <a:lnSpc>
                <a:spcPct val="150000"/>
              </a:lnSpc>
              <a:buSzPct val="100000"/>
              <a:buChar char="•"/>
              <a:defRPr sz="1900">
                <a:latin typeface="+mn-lt"/>
                <a:ea typeface="+mn-ea"/>
                <a:cs typeface="+mn-cs"/>
                <a:sym typeface="Arial"/>
              </a:defRPr>
            </a:pPr>
            <a:r>
              <a:t>Airwavz RedZone Receiver.</a:t>
            </a:r>
          </a:p>
          <a:p>
            <a:pPr marL="269240" indent="-228600">
              <a:lnSpc>
                <a:spcPct val="150000"/>
              </a:lnSpc>
              <a:buSzPct val="100000"/>
              <a:buChar char="•"/>
              <a:defRPr sz="1900">
                <a:latin typeface="+mn-lt"/>
                <a:ea typeface="+mn-ea"/>
                <a:cs typeface="+mn-cs"/>
                <a:sym typeface="Arial"/>
              </a:defRPr>
            </a:pPr>
            <a:r>
              <a:t>S&amp;T ATSC 1 and 3 receiver software.</a:t>
            </a:r>
          </a:p>
          <a:p>
            <a:pPr marL="269240" indent="-228600">
              <a:lnSpc>
                <a:spcPct val="150000"/>
              </a:lnSpc>
              <a:buSzPct val="100000"/>
              <a:buChar char="•"/>
              <a:defRPr sz="1900">
                <a:latin typeface="+mn-lt"/>
                <a:ea typeface="+mn-ea"/>
                <a:cs typeface="+mn-cs"/>
                <a:sym typeface="Arial"/>
              </a:defRPr>
            </a:pPr>
            <a:r>
              <a:t>UniSoft sendmc multicast subsystem.</a:t>
            </a:r>
          </a:p>
        </p:txBody>
      </p:sp>
      <p:sp>
        <p:nvSpPr>
          <p:cNvPr id="87" name="Suitable for classrooms,…"/>
          <p:cNvSpPr txBox="1"/>
          <p:nvPr/>
        </p:nvSpPr>
        <p:spPr>
          <a:xfrm>
            <a:off x="4957415" y="2007983"/>
            <a:ext cx="3631163" cy="1196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buClr>
                <a:srgbClr val="000000"/>
              </a:buClr>
              <a:defRPr sz="2500">
                <a:latin typeface="+mn-lt"/>
                <a:ea typeface="+mn-ea"/>
                <a:cs typeface="+mn-cs"/>
                <a:sym typeface="Arial"/>
              </a:defRPr>
            </a:pPr>
            <a:r>
              <a:t>Suitable for classrooms,</a:t>
            </a:r>
          </a:p>
          <a:p>
            <a:pPr>
              <a:buClr>
                <a:srgbClr val="000000"/>
              </a:buClr>
              <a:defRPr sz="2500">
                <a:latin typeface="+mn-lt"/>
                <a:ea typeface="+mn-ea"/>
                <a:cs typeface="+mn-cs"/>
                <a:sym typeface="Arial"/>
              </a:defRPr>
            </a:pPr>
            <a:r>
              <a:t>medical facilities and</a:t>
            </a:r>
          </a:p>
          <a:p>
            <a:pPr>
              <a:buClr>
                <a:srgbClr val="000000"/>
              </a:buClr>
              <a:defRPr sz="2500">
                <a:latin typeface="+mn-lt"/>
                <a:ea typeface="+mn-ea"/>
                <a:cs typeface="+mn-cs"/>
                <a:sym typeface="Arial"/>
              </a:defRPr>
            </a:pPr>
            <a:r>
              <a:t>prisions.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sp>
        <p:nvSpPr>
          <p:cNvPr id="91" name="HDHomeRoom Receiver"/>
          <p:cNvSpPr txBox="1"/>
          <p:nvPr/>
        </p:nvSpPr>
        <p:spPr>
          <a:xfrm>
            <a:off x="2635125" y="283090"/>
            <a:ext cx="3873750" cy="447230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HDHomeRoom Receiver</a:t>
            </a:r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729" y="1571730"/>
            <a:ext cx="8230542" cy="46353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pic>
        <p:nvPicPr>
          <p:cNvPr id="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260" y="1249844"/>
            <a:ext cx="6912604" cy="5178896"/>
          </a:xfrm>
          <a:prstGeom prst="rect">
            <a:avLst/>
          </a:prstGeom>
        </p:spPr>
      </p:pic>
      <p:sp>
        <p:nvSpPr>
          <p:cNvPr id="97" name="ATSC 3.0 Delivery System"/>
          <p:cNvSpPr txBox="1"/>
          <p:nvPr/>
        </p:nvSpPr>
        <p:spPr>
          <a:xfrm>
            <a:off x="2635125" y="283090"/>
            <a:ext cx="4234112" cy="447230"/>
          </a:xfrm>
          <a:prstGeom prst="rect">
            <a:avLst/>
          </a:prstGeom>
          <a:solidFill>
            <a:srgbClr val="9421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ATSC 3.0 Delivery System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1398" y="406400"/>
            <a:ext cx="4497630" cy="6045200"/>
          </a:xfrm>
          <a:prstGeom prst="rect">
            <a:avLst/>
          </a:prstGeom>
        </p:spPr>
      </p:pic>
      <p:sp>
        <p:nvSpPr>
          <p:cNvPr id="102" name="TV Station…"/>
          <p:cNvSpPr txBox="1"/>
          <p:nvPr/>
        </p:nvSpPr>
        <p:spPr>
          <a:xfrm>
            <a:off x="215863" y="2355108"/>
            <a:ext cx="1851191" cy="877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latin typeface="+mn-lt"/>
                <a:ea typeface="+mn-ea"/>
                <a:cs typeface="+mn-cs"/>
                <a:sym typeface="Arial"/>
              </a:defRPr>
            </a:pPr>
            <a:r>
              <a:t>TV Station</a:t>
            </a:r>
          </a:p>
          <a:p>
            <a:pPr>
              <a:defRPr sz="2700">
                <a:latin typeface="+mn-lt"/>
                <a:ea typeface="+mn-ea"/>
                <a:cs typeface="+mn-cs"/>
                <a:sym typeface="Arial"/>
              </a:defRPr>
            </a:pPr>
            <a:r>
              <a:t>in a Box</a:t>
            </a:r>
          </a:p>
        </p:txBody>
      </p:sp>
      <p:pic>
        <p:nvPicPr>
          <p:cNvPr id="1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20559" y="4543731"/>
            <a:ext cx="2237620" cy="16462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UniSoft is a software company which offers ATSC 1.0 and ATSC 3.0 data casting delivery for broadcasters.…"/>
          <p:cNvSpPr txBox="1"/>
          <p:nvPr>
            <p:ph type="body" idx="1"/>
          </p:nvPr>
        </p:nvSpPr>
        <p:spPr>
          <a:xfrm>
            <a:off x="381000" y="1230630"/>
            <a:ext cx="7772400" cy="5048251"/>
          </a:xfrm>
          <a:prstGeom prst="rect">
            <a:avLst/>
          </a:prstGeom>
        </p:spPr>
        <p:txBody>
          <a:bodyPr/>
          <a:lstStyle/>
          <a:p>
            <a:pPr marL="383539" indent="-342899">
              <a:defRPr sz="2200"/>
            </a:pPr>
            <a:r>
              <a:t>UniSoft is a software company which offers ATSC 1.0 and ATSC 3.0 data casting delivery for broadcasters.</a:t>
            </a:r>
          </a:p>
          <a:p>
            <a:pPr marL="383539" indent="-342899">
              <a:defRPr sz="2200"/>
            </a:pPr>
            <a:r>
              <a:t>Is a reseller and systems integrator for ATSC 3.0 delivery components.</a:t>
            </a:r>
          </a:p>
          <a:p>
            <a:pPr marL="383539" indent="-342899">
              <a:defRPr sz="2200"/>
            </a:pPr>
            <a:r>
              <a:t>Founded in 1981 originally as a UNIX porting house.</a:t>
            </a:r>
          </a:p>
          <a:p>
            <a:pPr marL="383539" indent="-342899">
              <a:defRPr sz="2200"/>
            </a:pPr>
            <a:r>
              <a:t>Guide data delivery with TSBroadcaster for Charter, Cox, Altice and Videotron.</a:t>
            </a:r>
          </a:p>
          <a:p>
            <a:pPr marL="383539" indent="-342899">
              <a:defRPr sz="2200"/>
            </a:pPr>
            <a:r>
              <a:t>Active in the ATSC space since 1997. DASE conformance test suite.</a:t>
            </a:r>
          </a:p>
          <a:p>
            <a:pPr marL="383539" indent="-342899">
              <a:defRPr sz="2200"/>
            </a:pPr>
            <a:r>
              <a:t>Broadcast Application, using SCTE 35/104 and Xlinks for content replacement.</a:t>
            </a:r>
          </a:p>
          <a:p>
            <a:pPr marL="354965" indent="-314325">
              <a:defRPr sz="2400"/>
            </a:pPr>
            <a:r>
              <a:rPr sz="2200"/>
              <a:t>Deployed ATSC 1.0/3.0 Educational Datacasting </a:t>
            </a:r>
            <a:r>
              <a:t>solution </a:t>
            </a:r>
            <a:r>
              <a:rPr sz="2200"/>
              <a:t>in Pennsylvania PBS stations and VPM.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xfrm>
            <a:off x="7404099" y="6248400"/>
            <a:ext cx="203201" cy="2972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sp>
        <p:nvSpPr>
          <p:cNvPr id="40" name="Quick Introduction"/>
          <p:cNvSpPr txBox="1"/>
          <p:nvPr/>
        </p:nvSpPr>
        <p:spPr>
          <a:xfrm>
            <a:off x="2688351" y="339362"/>
            <a:ext cx="3767298" cy="55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Quick 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"/>
          <p:cNvSpPr txBox="1"/>
          <p:nvPr>
            <p:ph type="sldNum" sz="quarter" idx="2"/>
          </p:nvPr>
        </p:nvSpPr>
        <p:spPr>
          <a:xfrm>
            <a:off x="7404099" y="6248400"/>
            <a:ext cx="203201" cy="2972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sp>
        <p:nvSpPr>
          <p:cNvPr id="44" name="Remote Learning Delivery Paths"/>
          <p:cNvSpPr txBox="1"/>
          <p:nvPr/>
        </p:nvSpPr>
        <p:spPr>
          <a:xfrm>
            <a:off x="2401445" y="394850"/>
            <a:ext cx="5111206" cy="447230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Remote Learning Delivery Paths</a:t>
            </a:r>
          </a:p>
        </p:txBody>
      </p:sp>
      <p:pic>
        <p:nvPicPr>
          <p:cNvPr id="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049" y="1567950"/>
            <a:ext cx="7647902" cy="462730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/>
          <p:nvPr>
            <p:ph type="sldNum" sz="quarter" idx="2"/>
          </p:nvPr>
        </p:nvSpPr>
        <p:spPr>
          <a:xfrm>
            <a:off x="7404099" y="6248400"/>
            <a:ext cx="203201" cy="2972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sp>
        <p:nvSpPr>
          <p:cNvPr id="49" name="XCaster User Interface"/>
          <p:cNvSpPr txBox="1"/>
          <p:nvPr/>
        </p:nvSpPr>
        <p:spPr>
          <a:xfrm>
            <a:off x="2635125" y="283090"/>
            <a:ext cx="3651698" cy="447230"/>
          </a:xfrm>
          <a:prstGeom prst="rect">
            <a:avLst/>
          </a:prstGeom>
          <a:solidFill>
            <a:srgbClr val="E68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XCaster User Interface</a:t>
            </a: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613" y="1495681"/>
            <a:ext cx="8658774" cy="45697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7404099" y="6248400"/>
            <a:ext cx="203201" cy="2972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sp>
        <p:nvSpPr>
          <p:cNvPr id="54" name="Authoring Content"/>
          <p:cNvSpPr txBox="1"/>
          <p:nvPr/>
        </p:nvSpPr>
        <p:spPr>
          <a:xfrm>
            <a:off x="2454944" y="283090"/>
            <a:ext cx="4234112" cy="447230"/>
          </a:xfrm>
          <a:prstGeom prst="rect">
            <a:avLst/>
          </a:prstGeom>
          <a:solidFill>
            <a:srgbClr val="53AC4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Authoring Content</a:t>
            </a:r>
          </a:p>
        </p:txBody>
      </p:sp>
      <p:pic>
        <p:nvPicPr>
          <p:cNvPr id="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0491" y="1164466"/>
            <a:ext cx="5343018" cy="549033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7404099" y="6248400"/>
            <a:ext cx="203201" cy="2972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825" y="1320413"/>
            <a:ext cx="8644350" cy="4562150"/>
          </a:xfrm>
          <a:prstGeom prst="rect">
            <a:avLst/>
          </a:prstGeom>
        </p:spPr>
      </p:pic>
      <p:sp>
        <p:nvSpPr>
          <p:cNvPr id="60" name="TSBroadcaster User Interface"/>
          <p:cNvSpPr txBox="1"/>
          <p:nvPr/>
        </p:nvSpPr>
        <p:spPr>
          <a:xfrm>
            <a:off x="2635125" y="283090"/>
            <a:ext cx="4668055" cy="447230"/>
          </a:xfrm>
          <a:prstGeom prst="rect">
            <a:avLst/>
          </a:prstGeom>
          <a:solidFill>
            <a:srgbClr val="0433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TSBroadcaster User Interface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7404099" y="6248400"/>
            <a:ext cx="203201" cy="2972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153" y="1312322"/>
            <a:ext cx="8877694" cy="4783241"/>
          </a:xfrm>
          <a:prstGeom prst="rect">
            <a:avLst/>
          </a:prstGeom>
        </p:spPr>
      </p:pic>
      <p:sp>
        <p:nvSpPr>
          <p:cNvPr id="65" name="Mux Data Service using D2D Flex 5200"/>
          <p:cNvSpPr txBox="1"/>
          <p:nvPr/>
        </p:nvSpPr>
        <p:spPr>
          <a:xfrm>
            <a:off x="2330325" y="394850"/>
            <a:ext cx="5855148" cy="447230"/>
          </a:xfrm>
          <a:prstGeom prst="rect">
            <a:avLst/>
          </a:prstGeom>
          <a:solidFill>
            <a:srgbClr val="9421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Mux Data Service using D2D Flex 5200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/>
          <p:nvPr>
            <p:ph type="sldNum" sz="quarter" idx="2"/>
          </p:nvPr>
        </p:nvSpPr>
        <p:spPr>
          <a:xfrm>
            <a:off x="7404099" y="6248400"/>
            <a:ext cx="203201" cy="2972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670" y="1217264"/>
            <a:ext cx="8208660" cy="5382188"/>
          </a:xfrm>
          <a:prstGeom prst="rect">
            <a:avLst/>
          </a:prstGeom>
        </p:spPr>
      </p:pic>
      <p:sp>
        <p:nvSpPr>
          <p:cNvPr id="70" name="ProTelevision 8VSB Exciter"/>
          <p:cNvSpPr txBox="1"/>
          <p:nvPr/>
        </p:nvSpPr>
        <p:spPr>
          <a:xfrm>
            <a:off x="2635125" y="283090"/>
            <a:ext cx="4668055" cy="447230"/>
          </a:xfrm>
          <a:prstGeom prst="rect">
            <a:avLst/>
          </a:prstGeom>
          <a:solidFill>
            <a:srgbClr val="0433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ProTelevision 8VSB Exciter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7404099" y="6248400"/>
            <a:ext cx="203201" cy="2972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" y="171084"/>
            <a:ext cx="1957797" cy="894762"/>
          </a:xfrm>
          <a:prstGeom prst="rect">
            <a:avLst/>
          </a:prstGeom>
        </p:spPr>
      </p:pic>
      <p:pic>
        <p:nvPicPr>
          <p:cNvPr id="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397" y="1216536"/>
            <a:ext cx="7305206" cy="5478904"/>
          </a:xfrm>
          <a:prstGeom prst="rect">
            <a:avLst/>
          </a:prstGeom>
        </p:spPr>
      </p:pic>
      <p:sp>
        <p:nvSpPr>
          <p:cNvPr id="75" name="D2DFlex"/>
          <p:cNvSpPr txBox="1"/>
          <p:nvPr/>
        </p:nvSpPr>
        <p:spPr>
          <a:xfrm>
            <a:off x="2454944" y="313570"/>
            <a:ext cx="4234112" cy="447230"/>
          </a:xfrm>
          <a:prstGeom prst="rect">
            <a:avLst/>
          </a:prstGeom>
          <a:solidFill>
            <a:srgbClr val="6BB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D2DFlex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